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A51A226-E14B-41F6-923E-92808F0C89B2}">
  <a:tblStyle styleId="{FA51A226-E14B-41F6-923E-92808F0C89B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4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de-CH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ategory:First_order_methods" TargetMode="External"/><Relationship Id="rId3" Type="http://schemas.openxmlformats.org/officeDocument/2006/relationships/hyperlink" Target="https://en.wikipedia.org/wiki/Iterative_algorithm" TargetMode="External"/><Relationship Id="rId4" Type="http://schemas.openxmlformats.org/officeDocument/2006/relationships/hyperlink" Target="https://en.wikipedia.org/wiki/Mathematical_optimization" TargetMode="External"/><Relationship Id="rId5" Type="http://schemas.openxmlformats.org/officeDocument/2006/relationships/hyperlink" Target="https://en.wikipedia.org/wiki/Algorithm" TargetMode="External"/><Relationship Id="rId6" Type="http://schemas.openxmlformats.org/officeDocument/2006/relationships/hyperlink" Target="https://en.wikipedia.org/wiki/Local_minimum" TargetMode="External"/><Relationship Id="rId7" Type="http://schemas.openxmlformats.org/officeDocument/2006/relationships/hyperlink" Target="https://en.wikipedia.org/wiki/Gradient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1fc35ade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51fc35ad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" name="Google Shape;200;g51fc35aded_0_1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1fc35aded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1fc35ad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51fc35aded_0_68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201be761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201be761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5201be7619_3_0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201be7619_4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201be7619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5201be7619_4_31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1fc35aded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1fc35ade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1fc35aded_0_137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201be7619_4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201be7619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201be7619_4_43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1fc35aded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1fc35ade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Write down how users can improve the price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CH"/>
              <a:t>go to different location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CH"/>
              <a:t>different time</a:t>
            </a:r>
            <a:endParaRPr/>
          </a:p>
        </p:txBody>
      </p:sp>
      <p:sp>
        <p:nvSpPr>
          <p:cNvPr id="286" name="Google Shape;286;g51fc35aded_0_154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1fc35aded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1fc35ade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51fc35aded_0_83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1fc35aded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1fc35ade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51fc35aded_0_178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201be7619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201be761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201be7619_4_0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1fc35ade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7" name="Google Shape;117;g51fc35aded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201be7619_4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201be7619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5201be7619_4_19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201be7619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201be761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201be7619_5_0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201be7619_5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201be7619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201be7619_5_10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201be7619_5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201be7619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5201be7619_5_19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20095dc91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520095dc9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3" name="Google Shape;373;g520095dc91_0_139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20095dc91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520095dc9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3" name="Google Shape;423;g520095dc91_0_189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20095dc91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520095dc9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3" name="Google Shape;473;g520095dc91_0_239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20095dc91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520095dc9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3" name="Google Shape;523;g520095dc91_0_2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20095dc91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20095dc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520095dc91_0_20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20095dc91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520095dc9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2" name="Google Shape;542;g520095dc91_0_11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1fc35ade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4" name="Google Shape;124;g51fc35aded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1fc35ade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1" name="Google Shape;551;g51fc35aded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1fc35ade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8" name="Google Shape;558;g51fc35aded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20095dc91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520095dc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6" name="Google Shape;566;g520095dc91_0_29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1fc35aded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51fc35ade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4" name="Google Shape;574;g51fc35aded_0_59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00c5b972d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500c5b97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4" name="Google Shape;584;g500c5b972d_0_9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00c5b972d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00c5b972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500c5b972d_0_115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00c5b972d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00c5b972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500c5b972d_0_94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00c5b972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00c5b97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Gradient descent</a:t>
            </a:r>
            <a:r>
              <a:rPr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de-CH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first-order</a:t>
            </a:r>
            <a:r>
              <a:rPr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CH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iterative</a:t>
            </a:r>
            <a:r>
              <a:rPr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CH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optimization</a:t>
            </a:r>
            <a:r>
              <a:rPr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CH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algorithm</a:t>
            </a:r>
            <a:r>
              <a:rPr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finding the minimum of a function. To find a </a:t>
            </a:r>
            <a:r>
              <a:rPr lang="de-CH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local minimum</a:t>
            </a:r>
            <a:r>
              <a:rPr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a function using gradient descent, one takes steps proportional to the </a:t>
            </a:r>
            <a:r>
              <a:rPr i="1"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negative</a:t>
            </a:r>
            <a:r>
              <a:rPr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de-CH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gradient</a:t>
            </a:r>
            <a:r>
              <a:rPr lang="de-CH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(or approximate gradient) of the function at the current point.</a:t>
            </a:r>
            <a:endParaRPr/>
          </a:p>
        </p:txBody>
      </p:sp>
      <p:sp>
        <p:nvSpPr>
          <p:cNvPr id="610" name="Google Shape;610;g500c5b972d_0_27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00c5b972d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00c5b972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500c5b972d_0_103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00c5b972d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00c5b972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500c5b972d_0_18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00c5b972d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00c5b972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500c5b972d_0_44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00c5b972d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00c5b972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500c5b972d_0_64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00c5b972d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00c5b972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500c5b972d_0_54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00c5b972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500c5b9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0" name="Google Shape;670;g500c5b972d_0_0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0" name="Google Shape;680;p7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0c5b972d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500c5b972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g500c5b972d_0_84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fc35aded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1fc35ad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51fc35aded_0_10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1fc35aded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1fc35ade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51fc35aded_0_21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fc35aded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fc35ade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1fc35aded_0_46:notes"/>
          <p:cNvSpPr txBox="1"/>
          <p:nvPr>
            <p:ph idx="12" type="sldNum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out Background.">
  <p:cSld name="Title without Background.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2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2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26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26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26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26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26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26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_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ork Flow">
  <p:cSld name="Work Flow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1271588"/>
            <a:ext cx="9144000" cy="3871800"/>
          </a:xfrm>
          <a:prstGeom prst="rect">
            <a:avLst/>
          </a:prstGeom>
          <a:solidFill>
            <a:srgbClr val="E6E6E6">
              <a:alpha val="8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446120" y="533400"/>
            <a:ext cx="8276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704" y="65503"/>
            <a:ext cx="577516" cy="36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y Tuned">
  <p:cSld name="Stay Tuned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-1589" y="0"/>
            <a:ext cx="9191400" cy="5143500"/>
          </a:xfrm>
          <a:prstGeom prst="rect">
            <a:avLst/>
          </a:prstGeom>
          <a:solidFill>
            <a:srgbClr val="FF972B"/>
          </a:solidFill>
          <a:ln>
            <a:noFill/>
          </a:ln>
        </p:spPr>
        <p:txBody>
          <a:bodyPr anchorCtr="0" anchor="t" bIns="72000" lIns="72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73D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2"/>
          <p:cNvSpPr/>
          <p:nvPr/>
        </p:nvSpPr>
        <p:spPr>
          <a:xfrm>
            <a:off x="372622" y="3611708"/>
            <a:ext cx="84429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b" bIns="25200" lIns="36000" spcFirstLastPara="1" rIns="36000" wrap="square" tIns="25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i="0" lang="de-CH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Stay tuned. </a:t>
            </a:r>
            <a:r>
              <a:rPr b="1" i="0" lang="de-CH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DataLab.</a:t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402506" y="4525265"/>
            <a:ext cx="8741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de-CH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DataLab St.Gallen 2018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 txBox="1"/>
          <p:nvPr/>
        </p:nvSpPr>
        <p:spPr>
          <a:xfrm>
            <a:off x="372622" y="441386"/>
            <a:ext cx="80682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36000" wrap="square" tIns="72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de-CH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dasdatalab.com</a:t>
            </a:r>
            <a:br>
              <a:rPr b="1" i="0" lang="de-CH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de-CH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linkedin.com/company/datalabsg/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>
  <p:cSld name="Nur Titel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5232552" y="-259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924414" y="-259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7848829" y="-259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6540690" y="-259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0" y="-259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5232552" y="12714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3924414" y="12714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7848829" y="12714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6540690" y="12714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0" y="12714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5232552" y="256894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3924414" y="256894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7848829" y="256894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6540690" y="256894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0" y="256894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5232552" y="386640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3924414" y="386640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7848829" y="386640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6540690" y="386640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0" y="386640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1308138" y="-259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308138" y="12714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1308138" y="256894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308138" y="386640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2616276" y="-259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2616276" y="127148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2616276" y="256894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2616276" y="3866400"/>
            <a:ext cx="1310400" cy="13017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72000" lIns="36000" spcFirstLastPara="1" rIns="36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baseline="3000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Background. 1">
  <p:cSld name="Title Slide with Background. 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584228" y="414502"/>
            <a:ext cx="71925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−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−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Agenda 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" type="body"/>
          </p:nvPr>
        </p:nvSpPr>
        <p:spPr>
          <a:xfrm flipH="1">
            <a:off x="685800" y="2819400"/>
            <a:ext cx="4876800" cy="19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r">
              <a:lnSpc>
                <a:spcPct val="164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−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−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act Slide 1">
  <p:cSld name="Fact Slide 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Two Columns">
  <p:cSld name="Content Two 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46297" y="1451474"/>
            <a:ext cx="39462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446120" y="556957"/>
            <a:ext cx="8273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39129" y="137577"/>
            <a:ext cx="418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−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−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4764297" y="1451474"/>
            <a:ext cx="39462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704" y="65503"/>
            <a:ext cx="577516" cy="36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Slide 1">
  <p:cSld name="Bullet Slide 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39129" y="137577"/>
            <a:ext cx="418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−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−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_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704" y="65503"/>
            <a:ext cx="577516" cy="36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Tab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_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704" y="65503"/>
            <a:ext cx="577516" cy="36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 Slide">
  <p:cSld name="General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Background.">
  <p:cSld name="Title Slide with Background.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_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704" y="65503"/>
            <a:ext cx="577516" cy="36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_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6"/>
          <p:cNvSpPr txBox="1"/>
          <p:nvPr/>
        </p:nvSpPr>
        <p:spPr>
          <a:xfrm>
            <a:off x="439129" y="137577"/>
            <a:ext cx="418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rPr b="0" i="0" lang="de-CH" sz="1000" u="none" cap="none" strike="noStrike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rPr>
              <a:t>Kapitelname</a:t>
            </a:r>
            <a:endParaRPr b="0" i="0" sz="1000" u="none" cap="none" strike="noStrike">
              <a:solidFill>
                <a:srgbClr val="A0A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apitel Bright">
  <p:cSld name="Kapitel Brigh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1620309" y="1783437"/>
            <a:ext cx="67083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/>
        </p:nvSpPr>
        <p:spPr>
          <a:xfrm>
            <a:off x="1600200" y="1981200"/>
            <a:ext cx="67485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de-CH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Kapitelname Einzeilig.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without Footer">
  <p:cSld name="Table without Foot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_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704" y="65503"/>
            <a:ext cx="577516" cy="36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act Slide">
  <p:cSld name="Fact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_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ject Timeline">
  <p:cSld name="Project Timelin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0" y="1271588"/>
            <a:ext cx="9144000" cy="3871800"/>
          </a:xfrm>
          <a:prstGeom prst="rect">
            <a:avLst/>
          </a:prstGeom>
          <a:solidFill>
            <a:srgbClr val="E6E6E6">
              <a:alpha val="8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−"/>
              <a:defRPr b="1" i="0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_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0"/>
          <p:cNvSpPr txBox="1"/>
          <p:nvPr/>
        </p:nvSpPr>
        <p:spPr>
          <a:xfrm>
            <a:off x="439129" y="137577"/>
            <a:ext cx="4185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rPr b="0" i="0" lang="de-CH" sz="1000" u="none" cap="none" strike="noStrike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rPr>
              <a:t>Kapitelname</a:t>
            </a:r>
            <a:endParaRPr b="0" i="0" sz="1000" u="none" cap="none" strike="noStrike">
              <a:solidFill>
                <a:srgbClr val="A0A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704" y="65503"/>
            <a:ext cx="577516" cy="36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41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eview.uxpin.com/2be5924fb95908de8f6876ce43f3741b03b9136f#/pages//simulate/sitemap?mode=i" TargetMode="External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45831" l="6015" r="6041" t="37690"/>
          <a:stretch/>
        </p:blipFill>
        <p:spPr>
          <a:xfrm>
            <a:off x="-9100" y="3354470"/>
            <a:ext cx="9252200" cy="178903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219315" y="413310"/>
            <a:ext cx="8842623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de-CH" sz="4800">
                <a:solidFill>
                  <a:srgbClr val="7F7F7F"/>
                </a:solidFill>
              </a:rPr>
              <a:t>Car Sharing? </a:t>
            </a:r>
            <a:r>
              <a:rPr lang="de-CH" sz="4800">
                <a:solidFill>
                  <a:srgbClr val="0B0080"/>
                </a:solidFill>
              </a:rPr>
              <a:t>Volvo.</a:t>
            </a:r>
            <a:endParaRPr sz="4800">
              <a:solidFill>
                <a:srgbClr val="0B008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de-CH" sz="4000">
                <a:solidFill>
                  <a:srgbClr val="999999"/>
                </a:solidFill>
              </a:rPr>
              <a:t>START HACK 2019</a:t>
            </a:r>
            <a:endParaRPr b="1" i="0" sz="4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218627" y="1810325"/>
            <a:ext cx="4135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rPr lang="de-CH" sz="1000">
                <a:solidFill>
                  <a:schemeClr val="dk1"/>
                </a:solidFill>
              </a:rPr>
              <a:t>ST.GALLEN</a:t>
            </a:r>
            <a:r>
              <a:rPr b="0" i="0" lang="de-CH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CH" sz="1000">
                <a:solidFill>
                  <a:schemeClr val="dk1"/>
                </a:solidFill>
              </a:rPr>
              <a:t>THE DAY CAR SHARING BECAME VOLVO</a:t>
            </a:r>
            <a:r>
              <a:rPr b="0" i="0" lang="de-CH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</a:t>
            </a:r>
            <a:r>
              <a:rPr lang="de-CH" sz="1000">
                <a:solidFill>
                  <a:schemeClr val="dk1"/>
                </a:solidFill>
              </a:rPr>
              <a:t>9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9243099" y="12246"/>
            <a:ext cx="1511575" cy="802128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B951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de-CH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Fertig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45831" l="6014" r="7074" t="37690"/>
          <a:stretch/>
        </p:blipFill>
        <p:spPr>
          <a:xfrm>
            <a:off x="0" y="3403775"/>
            <a:ext cx="9144000" cy="17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/>
          <p:nvPr/>
        </p:nvSpPr>
        <p:spPr>
          <a:xfrm>
            <a:off x="1443445" y="2257197"/>
            <a:ext cx="599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de-CH" sz="4400">
                <a:solidFill>
                  <a:schemeClr val="lt1"/>
                </a:solidFill>
              </a:rPr>
              <a:t>SOLUTION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211" name="Google Shape;211;p29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Car Sharing in…. (a safe playground)</a:t>
            </a:r>
            <a:endParaRPr>
              <a:solidFill>
                <a:srgbClr val="0B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WOHN-GENOSSENSCHAFTEN</a:t>
            </a:r>
            <a:endParaRPr>
              <a:solidFill>
                <a:srgbClr val="0B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in Zürich</a:t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212" name="Google Shape;212;p29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25" y="1868511"/>
            <a:ext cx="2878974" cy="17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75" y="3126900"/>
            <a:ext cx="3024899" cy="20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4900" y="3613725"/>
            <a:ext cx="6119100" cy="15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41425" y="3806325"/>
            <a:ext cx="29808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>
                <a:highlight>
                  <a:srgbClr val="FFFFFF"/>
                </a:highlight>
              </a:rPr>
              <a:t>Kalkbreite</a:t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878750" y="4246425"/>
            <a:ext cx="25134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>
                <a:highlight>
                  <a:srgbClr val="FFFFFF"/>
                </a:highlight>
              </a:rPr>
              <a:t>Hofgarten</a:t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6778325" y="2500475"/>
            <a:ext cx="24717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>
                <a:highlight>
                  <a:srgbClr val="FFFFFF"/>
                </a:highlight>
              </a:rPr>
              <a:t>Freilager</a:t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3315300" y="2251775"/>
            <a:ext cx="25134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20% der Mietwohnungen in Wohngenossenschaften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226" name="Google Shape;226;p30"/>
          <p:cNvSpPr txBox="1"/>
          <p:nvPr>
            <p:ph type="title"/>
          </p:nvPr>
        </p:nvSpPr>
        <p:spPr>
          <a:xfrm>
            <a:off x="446125" y="556950"/>
            <a:ext cx="47523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>
                <a:solidFill>
                  <a:srgbClr val="0B0080"/>
                </a:solidFill>
              </a:rPr>
              <a:t>ASSUMPTIONS</a:t>
            </a:r>
            <a:r>
              <a:rPr b="0" lang="de-CH">
                <a:solidFill>
                  <a:srgbClr val="0B0080"/>
                </a:solidFill>
              </a:rPr>
              <a:t> &amp; Model</a:t>
            </a:r>
            <a:endParaRPr b="0">
              <a:solidFill>
                <a:srgbClr val="0B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341425" y="1090850"/>
            <a:ext cx="80115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CH" sz="1400"/>
              <a:t>- </a:t>
            </a:r>
            <a:r>
              <a:rPr lang="de-CH" sz="1400"/>
              <a:t>App is maintained by Volvo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CH" sz="1400"/>
              <a:t>- Cars are owned by Volvo and rented to a network of property managers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CH" sz="1400"/>
              <a:t>- Clients are the flat inhabitants (Zurich based, Yuppies, Students)</a:t>
            </a:r>
            <a:endParaRPr sz="1400"/>
          </a:p>
        </p:txBody>
      </p:sp>
      <p:sp>
        <p:nvSpPr>
          <p:cNvPr id="228" name="Google Shape;228;p30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41425" y="2199475"/>
            <a:ext cx="80115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CH" sz="1800"/>
              <a:t>Cost Structure: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5" y="2917500"/>
            <a:ext cx="1707053" cy="96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188" y="2897775"/>
            <a:ext cx="999675" cy="9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 rotWithShape="1">
          <a:blip r:embed="rId5">
            <a:alphaModFix/>
          </a:blip>
          <a:srcRect b="0" l="0" r="0" t="30733"/>
          <a:stretch/>
        </p:blipFill>
        <p:spPr>
          <a:xfrm>
            <a:off x="4101600" y="3101663"/>
            <a:ext cx="741075" cy="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9312" y="2801862"/>
            <a:ext cx="1828375" cy="1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5">
            <a:alphaModFix/>
          </a:blip>
          <a:srcRect b="0" l="0" r="0" t="30733"/>
          <a:stretch/>
        </p:blipFill>
        <p:spPr>
          <a:xfrm>
            <a:off x="6964950" y="3170975"/>
            <a:ext cx="741075" cy="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6424" y="3128274"/>
            <a:ext cx="1196702" cy="5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5">
            <a:alphaModFix/>
          </a:blip>
          <a:srcRect b="0" l="0" r="0" t="30733"/>
          <a:stretch/>
        </p:blipFill>
        <p:spPr>
          <a:xfrm>
            <a:off x="1790900" y="3018838"/>
            <a:ext cx="741075" cy="5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446125" y="3877725"/>
            <a:ext cx="858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CH" sz="1600"/>
              <a:t>Volvo (1)			Property Managers(178)	 </a:t>
            </a:r>
            <a:r>
              <a:rPr lang="de-CH" sz="1600"/>
              <a:t>Clients (min 12000 Fam)</a:t>
            </a:r>
            <a:r>
              <a:rPr lang="de-CH" sz="1600"/>
              <a:t>	</a:t>
            </a:r>
            <a:r>
              <a:rPr lang="de-CH" sz="1600"/>
              <a:t>Own Car </a:t>
            </a:r>
            <a:br>
              <a:rPr lang="de-CH" sz="1800"/>
            </a:br>
            <a:r>
              <a:rPr lang="de-CH" sz="1200">
                <a:solidFill>
                  <a:schemeClr val="accent2"/>
                </a:solidFill>
              </a:rPr>
              <a:t>Production/Maintanance		Renting Costs/infrastructure	Usage Costs				CHF 10’363</a:t>
            </a:r>
            <a:r>
              <a:rPr lang="de-CH" sz="1200">
                <a:solidFill>
                  <a:schemeClr val="accent2"/>
                </a:solidFill>
              </a:rPr>
              <a:t> </a:t>
            </a:r>
            <a:br>
              <a:rPr lang="de-CH" sz="1200">
                <a:solidFill>
                  <a:srgbClr val="6AA84F"/>
                </a:solidFill>
              </a:rPr>
            </a:br>
            <a:r>
              <a:rPr lang="de-CH" sz="1200">
                <a:solidFill>
                  <a:srgbClr val="6AA84F"/>
                </a:solidFill>
              </a:rPr>
              <a:t>Renting </a:t>
            </a:r>
            <a:r>
              <a:rPr lang="de-CH" sz="1200">
                <a:solidFill>
                  <a:srgbClr val="6AA84F"/>
                </a:solidFill>
              </a:rPr>
              <a:t>Income			Operational Income		</a:t>
            </a:r>
            <a:r>
              <a:rPr lang="de-CH" sz="1200">
                <a:solidFill>
                  <a:schemeClr val="accent2"/>
                </a:solidFill>
              </a:rPr>
              <a:t>(next slide)				</a:t>
            </a:r>
            <a:r>
              <a:rPr lang="de-CH" sz="1000">
                <a:solidFill>
                  <a:schemeClr val="accent2"/>
                </a:solidFill>
              </a:rPr>
              <a:t>(OP: 35’000, MPA:15’000)</a:t>
            </a:r>
            <a:br>
              <a:rPr lang="de-CH" sz="1200">
                <a:solidFill>
                  <a:srgbClr val="6AA84F"/>
                </a:solidFill>
              </a:rPr>
            </a:br>
            <a:r>
              <a:rPr lang="de-CH" sz="1200">
                <a:solidFill>
                  <a:srgbClr val="6AA84F"/>
                </a:solidFill>
              </a:rPr>
              <a:t>Accounting Profits!!</a:t>
            </a:r>
            <a:endParaRPr sz="12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244" name="Google Shape;244;p31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App-Booking</a:t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245" name="Google Shape;245;p31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087" y="1375786"/>
            <a:ext cx="2000175" cy="357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400" y="1375782"/>
            <a:ext cx="2010913" cy="35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488" y="1375782"/>
            <a:ext cx="2000188" cy="3576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1"/>
          <p:cNvCxnSpPr/>
          <p:nvPr/>
        </p:nvCxnSpPr>
        <p:spPr>
          <a:xfrm flipH="1">
            <a:off x="2452175" y="2035800"/>
            <a:ext cx="1519200" cy="1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0" name="Google Shape;250;p31"/>
          <p:cNvCxnSpPr/>
          <p:nvPr/>
        </p:nvCxnSpPr>
        <p:spPr>
          <a:xfrm flipH="1" rot="10800000">
            <a:off x="5351700" y="2244075"/>
            <a:ext cx="1604100" cy="5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b="9363" l="25518" r="26094" t="1716"/>
          <a:stretch/>
        </p:blipFill>
        <p:spPr>
          <a:xfrm rot="-5400000">
            <a:off x="1697900" y="1131613"/>
            <a:ext cx="2542450" cy="50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258" name="Google Shape;258;p32"/>
          <p:cNvSpPr txBox="1"/>
          <p:nvPr>
            <p:ph type="title"/>
          </p:nvPr>
        </p:nvSpPr>
        <p:spPr>
          <a:xfrm>
            <a:off x="446123" y="556950"/>
            <a:ext cx="49776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UMPA</a:t>
            </a:r>
            <a:endParaRPr>
              <a:solidFill>
                <a:srgbClr val="0B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U</a:t>
            </a:r>
            <a:r>
              <a:rPr b="0" lang="de-CH">
                <a:solidFill>
                  <a:srgbClr val="0B0080"/>
                </a:solidFill>
              </a:rPr>
              <a:t>SAGE</a:t>
            </a:r>
            <a:r>
              <a:rPr lang="de-CH">
                <a:solidFill>
                  <a:srgbClr val="0B0080"/>
                </a:solidFill>
              </a:rPr>
              <a:t> M</a:t>
            </a:r>
            <a:r>
              <a:rPr b="0" lang="de-CH">
                <a:solidFill>
                  <a:srgbClr val="0B0080"/>
                </a:solidFill>
              </a:rPr>
              <a:t>AXIMIZING</a:t>
            </a:r>
            <a:r>
              <a:rPr lang="de-CH">
                <a:solidFill>
                  <a:srgbClr val="0B0080"/>
                </a:solidFill>
              </a:rPr>
              <a:t> P</a:t>
            </a:r>
            <a:r>
              <a:rPr b="0" lang="de-CH">
                <a:solidFill>
                  <a:srgbClr val="0B0080"/>
                </a:solidFill>
              </a:rPr>
              <a:t>RICE</a:t>
            </a:r>
            <a:r>
              <a:rPr lang="de-CH">
                <a:solidFill>
                  <a:srgbClr val="0B0080"/>
                </a:solidFill>
              </a:rPr>
              <a:t> A</a:t>
            </a:r>
            <a:r>
              <a:rPr b="0" lang="de-CH">
                <a:solidFill>
                  <a:srgbClr val="0B0080"/>
                </a:solidFill>
              </a:rPr>
              <a:t>LLOCATION</a:t>
            </a:r>
            <a:endParaRPr b="0">
              <a:solidFill>
                <a:srgbClr val="0B0080"/>
              </a:solidFill>
            </a:endParaRPr>
          </a:p>
        </p:txBody>
      </p:sp>
      <p:sp>
        <p:nvSpPr>
          <p:cNvPr id="259" name="Google Shape;259;p32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2325275" y="2890750"/>
            <a:ext cx="2108100" cy="271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00">
                <a:solidFill>
                  <a:schemeClr val="lt1"/>
                </a:solidFill>
              </a:rPr>
              <a:t>Base </a:t>
            </a:r>
            <a:r>
              <a:rPr b="1" lang="de-CH" sz="1000">
                <a:solidFill>
                  <a:schemeClr val="lt1"/>
                </a:solidFill>
              </a:rPr>
              <a:t>CHF 10	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2619300" y="3434350"/>
            <a:ext cx="1239000" cy="271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solidFill>
                  <a:schemeClr val="lt1"/>
                </a:solidFill>
              </a:rPr>
              <a:t>Activity</a:t>
            </a:r>
            <a:r>
              <a:rPr lang="de-CH">
                <a:solidFill>
                  <a:schemeClr val="lt1"/>
                </a:solidFill>
              </a:rPr>
              <a:t> </a:t>
            </a:r>
            <a:r>
              <a:rPr b="1" lang="de-CH" sz="1000">
                <a:solidFill>
                  <a:schemeClr val="lt1"/>
                </a:solidFill>
              </a:rPr>
              <a:t>CHF 5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62" name="Google Shape;262;p32"/>
          <p:cNvCxnSpPr/>
          <p:nvPr/>
        </p:nvCxnSpPr>
        <p:spPr>
          <a:xfrm>
            <a:off x="2310875" y="2814325"/>
            <a:ext cx="14400" cy="168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2"/>
          <p:cNvSpPr txBox="1"/>
          <p:nvPr/>
        </p:nvSpPr>
        <p:spPr>
          <a:xfrm>
            <a:off x="1169100" y="3162550"/>
            <a:ext cx="1450200" cy="271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solidFill>
                  <a:schemeClr val="lt1"/>
                </a:solidFill>
              </a:rPr>
              <a:t>Tiers </a:t>
            </a:r>
            <a:r>
              <a:rPr b="1" lang="de-CH" sz="1000">
                <a:solidFill>
                  <a:schemeClr val="lt1"/>
                </a:solidFill>
              </a:rPr>
              <a:t>CHF 6.50	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1077575" y="2515450"/>
            <a:ext cx="21993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/>
              <a:t>Your Current Trip</a:t>
            </a:r>
            <a:endParaRPr b="1"/>
          </a:p>
        </p:txBody>
      </p:sp>
      <p:sp>
        <p:nvSpPr>
          <p:cNvPr id="265" name="Google Shape;265;p32"/>
          <p:cNvSpPr txBox="1"/>
          <p:nvPr/>
        </p:nvSpPr>
        <p:spPr>
          <a:xfrm>
            <a:off x="2310875" y="3909900"/>
            <a:ext cx="1617300" cy="271800"/>
          </a:xfrm>
          <a:prstGeom prst="rect">
            <a:avLst/>
          </a:prstGeom>
          <a:solidFill>
            <a:srgbClr val="66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solidFill>
                  <a:schemeClr val="lt1"/>
                </a:solidFill>
              </a:rPr>
              <a:t>TOTAL</a:t>
            </a:r>
            <a:r>
              <a:rPr lang="de-CH" sz="1100">
                <a:solidFill>
                  <a:schemeClr val="lt1"/>
                </a:solidFill>
              </a:rPr>
              <a:t> COST </a:t>
            </a:r>
            <a:r>
              <a:rPr b="1" lang="de-CH" sz="1000">
                <a:solidFill>
                  <a:schemeClr val="lt1"/>
                </a:solidFill>
              </a:rPr>
              <a:t>7.50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5610875" y="1083900"/>
            <a:ext cx="32862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800">
                <a:highlight>
                  <a:srgbClr val="FFFF00"/>
                </a:highlight>
              </a:rPr>
              <a:t>THREE </a:t>
            </a:r>
            <a:r>
              <a:rPr b="1" lang="de-CH" sz="1800">
                <a:highlight>
                  <a:srgbClr val="FFFF00"/>
                </a:highlight>
              </a:rPr>
              <a:t>Components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def usage_price(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>
                <a:highlight>
                  <a:srgbClr val="FFFF00"/>
                </a:highlight>
              </a:rPr>
              <a:t>b</a:t>
            </a:r>
            <a:r>
              <a:rPr b="1" lang="de-CH">
                <a:highlight>
                  <a:srgbClr val="FFFF00"/>
                </a:highlight>
              </a:rPr>
              <a:t>ase_rate(starting_point, end_point, pickup_time, trip_type, car_type, ...),</a:t>
            </a:r>
            <a:endParaRPr b="1"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>
                <a:highlight>
                  <a:srgbClr val="FFFF00"/>
                </a:highlight>
              </a:rPr>
              <a:t>location_t</a:t>
            </a:r>
            <a:r>
              <a:rPr b="1" lang="de-CH">
                <a:highlight>
                  <a:srgbClr val="FFFF00"/>
                </a:highlight>
              </a:rPr>
              <a:t>ier_premium(starting_point, end_point),</a:t>
            </a:r>
            <a:endParaRPr b="1"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>
                <a:highlight>
                  <a:srgbClr val="FFFF00"/>
                </a:highlight>
              </a:rPr>
              <a:t>activity_discount(</a:t>
            </a:r>
            <a:endParaRPr b="1">
              <a:highlight>
                <a:srgbClr val="FFFF00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>
                <a:highlight>
                  <a:srgbClr val="FFFF00"/>
                </a:highlight>
              </a:rPr>
              <a:t>expected_request_number(pickup_time))</a:t>
            </a:r>
            <a:endParaRPr b="1">
              <a:highlight>
                <a:srgbClr val="FFFF00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	)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800"/>
              <a:t>	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273" name="Google Shape;273;p33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APP-Pricing</a:t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274" name="Google Shape;274;p33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250" y="1414350"/>
            <a:ext cx="1978227" cy="3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00" y="1414350"/>
            <a:ext cx="1957250" cy="3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5">
            <a:alphaModFix/>
          </a:blip>
          <a:srcRect b="20551" l="25278" r="55299" t="17301"/>
          <a:stretch/>
        </p:blipFill>
        <p:spPr>
          <a:xfrm>
            <a:off x="4754875" y="1408042"/>
            <a:ext cx="1957248" cy="352304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/>
          <p:nvPr/>
        </p:nvSpPr>
        <p:spPr>
          <a:xfrm>
            <a:off x="2172000" y="2575625"/>
            <a:ext cx="185100" cy="705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4459625" y="2575625"/>
            <a:ext cx="185100" cy="705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1329" y="1349050"/>
            <a:ext cx="1289600" cy="11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 rotWithShape="1">
          <a:blip r:embed="rId7">
            <a:alphaModFix/>
          </a:blip>
          <a:srcRect b="20772" l="25003" r="55347" t="17461"/>
          <a:stretch/>
        </p:blipFill>
        <p:spPr>
          <a:xfrm>
            <a:off x="7069525" y="1414350"/>
            <a:ext cx="1978224" cy="3497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/>
          <p:nvPr/>
        </p:nvSpPr>
        <p:spPr>
          <a:xfrm>
            <a:off x="6747250" y="2575625"/>
            <a:ext cx="185100" cy="705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289" name="Google Shape;289;p34"/>
          <p:cNvSpPr txBox="1"/>
          <p:nvPr>
            <p:ph type="title"/>
          </p:nvPr>
        </p:nvSpPr>
        <p:spPr>
          <a:xfrm>
            <a:off x="446123" y="556950"/>
            <a:ext cx="49776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NUDGING</a:t>
            </a:r>
            <a:endParaRPr b="0">
              <a:solidFill>
                <a:srgbClr val="0B0080"/>
              </a:solidFill>
            </a:endParaRPr>
          </a:p>
        </p:txBody>
      </p:sp>
      <p:sp>
        <p:nvSpPr>
          <p:cNvPr id="290" name="Google Shape;290;p34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446125" y="1480650"/>
            <a:ext cx="38883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3000"/>
              <a:t>Incentivise users to bring the car to the next client</a:t>
            </a:r>
            <a:endParaRPr sz="3000"/>
          </a:p>
        </p:txBody>
      </p:sp>
      <p:grpSp>
        <p:nvGrpSpPr>
          <p:cNvPr id="292" name="Google Shape;292;p34"/>
          <p:cNvGrpSpPr/>
          <p:nvPr/>
        </p:nvGrpSpPr>
        <p:grpSpPr>
          <a:xfrm>
            <a:off x="6284850" y="48738"/>
            <a:ext cx="2542450" cy="5046025"/>
            <a:chOff x="6589650" y="48738"/>
            <a:chExt cx="2542450" cy="5046025"/>
          </a:xfrm>
        </p:grpSpPr>
        <p:pic>
          <p:nvPicPr>
            <p:cNvPr id="293" name="Google Shape;293;p34"/>
            <p:cNvPicPr preferRelativeResize="0"/>
            <p:nvPr/>
          </p:nvPicPr>
          <p:blipFill rotWithShape="1">
            <a:blip r:embed="rId3">
              <a:alphaModFix/>
            </a:blip>
            <a:srcRect b="9363" l="25518" r="26094" t="1716"/>
            <a:stretch/>
          </p:blipFill>
          <p:spPr>
            <a:xfrm>
              <a:off x="6589650" y="48738"/>
              <a:ext cx="2542450" cy="504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4"/>
            <p:cNvPicPr preferRelativeResize="0"/>
            <p:nvPr/>
          </p:nvPicPr>
          <p:blipFill rotWithShape="1">
            <a:blip r:embed="rId4">
              <a:alphaModFix/>
            </a:blip>
            <a:srcRect b="20551" l="25278" r="55299" t="17301"/>
            <a:stretch/>
          </p:blipFill>
          <p:spPr>
            <a:xfrm>
              <a:off x="6835600" y="702075"/>
              <a:ext cx="2117899" cy="374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3962" y="2974125"/>
              <a:ext cx="1378575" cy="1239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02" name="Google Shape;302;p35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CH">
                <a:solidFill>
                  <a:srgbClr val="0B0080"/>
                </a:solidFill>
              </a:rPr>
              <a:t>BRACE YOURSELVES SELF-DRIVING CARS ARE COMING</a:t>
            </a:r>
            <a:endParaRPr i="1">
              <a:solidFill>
                <a:srgbClr val="0B0080"/>
              </a:solidFill>
            </a:endParaRPr>
          </a:p>
        </p:txBody>
      </p:sp>
      <p:sp>
        <p:nvSpPr>
          <p:cNvPr id="303" name="Google Shape;303;p35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OUTLOOK</a:t>
            </a:r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 b="0" l="13727" r="8233" t="0"/>
          <a:stretch/>
        </p:blipFill>
        <p:spPr>
          <a:xfrm rot="-1">
            <a:off x="5809275" y="1750029"/>
            <a:ext cx="2561525" cy="183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4">
            <a:alphaModFix/>
          </a:blip>
          <a:srcRect b="12694" l="0" r="0" t="0"/>
          <a:stretch/>
        </p:blipFill>
        <p:spPr>
          <a:xfrm flipH="1">
            <a:off x="5065051" y="2740625"/>
            <a:ext cx="3843624" cy="2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605125" y="2409275"/>
            <a:ext cx="46842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2400"/>
              <a:t>A new model of car ownership is upon us.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2400"/>
              <a:t>BE READY</a:t>
            </a:r>
            <a:endParaRPr b="1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13" name="Google Shape;313;p36"/>
          <p:cNvSpPr txBox="1"/>
          <p:nvPr>
            <p:ph type="title"/>
          </p:nvPr>
        </p:nvSpPr>
        <p:spPr>
          <a:xfrm>
            <a:off x="466097" y="718350"/>
            <a:ext cx="28035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CH" sz="6000">
                <a:solidFill>
                  <a:srgbClr val="0B0080"/>
                </a:solidFill>
              </a:rPr>
              <a:t>GET A</a:t>
            </a:r>
            <a:endParaRPr i="1" sz="6000">
              <a:solidFill>
                <a:srgbClr val="0B0080"/>
              </a:solidFill>
            </a:endParaRPr>
          </a:p>
        </p:txBody>
      </p:sp>
      <p:sp>
        <p:nvSpPr>
          <p:cNvPr id="314" name="Google Shape;314;p36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Thank You</a:t>
            </a:r>
            <a:endParaRPr/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824" y="291849"/>
            <a:ext cx="3413597" cy="19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/>
          <p:nvPr/>
        </p:nvSpPr>
        <p:spPr>
          <a:xfrm>
            <a:off x="997275" y="3015200"/>
            <a:ext cx="4011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-CH" sz="4800">
                <a:solidFill>
                  <a:srgbClr val="0B0080"/>
                </a:solidFill>
              </a:rPr>
              <a:t>GO PLACES</a:t>
            </a:r>
            <a:endParaRPr b="1" i="1" sz="4800">
              <a:solidFill>
                <a:srgbClr val="0B0080"/>
              </a:solidFill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800" y="2766244"/>
            <a:ext cx="4011898" cy="144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24" name="Google Shape;324;p37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App-Registration</a:t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325" name="Google Shape;325;p37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29" y="1414357"/>
            <a:ext cx="1603571" cy="288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4">
            <a:alphaModFix/>
          </a:blip>
          <a:srcRect b="-1200" l="0" r="0" t="1200"/>
          <a:stretch/>
        </p:blipFill>
        <p:spPr>
          <a:xfrm>
            <a:off x="5031885" y="1445875"/>
            <a:ext cx="1545853" cy="28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5888" y="1445875"/>
            <a:ext cx="1646337" cy="28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2425" y="1419725"/>
            <a:ext cx="1646325" cy="2875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37"/>
          <p:cNvCxnSpPr>
            <a:endCxn id="329" idx="1"/>
          </p:cNvCxnSpPr>
          <p:nvPr/>
        </p:nvCxnSpPr>
        <p:spPr>
          <a:xfrm flipH="1" rot="10800000">
            <a:off x="2012725" y="2857571"/>
            <a:ext cx="419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37"/>
          <p:cNvCxnSpPr>
            <a:endCxn id="328" idx="1"/>
          </p:cNvCxnSpPr>
          <p:nvPr/>
        </p:nvCxnSpPr>
        <p:spPr>
          <a:xfrm flipH="1" rot="10800000">
            <a:off x="6608788" y="2889087"/>
            <a:ext cx="4671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37"/>
          <p:cNvCxnSpPr/>
          <p:nvPr/>
        </p:nvCxnSpPr>
        <p:spPr>
          <a:xfrm>
            <a:off x="4588275" y="1280100"/>
            <a:ext cx="0" cy="33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537875" y="549100"/>
            <a:ext cx="8523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de-CH" sz="4400">
                <a:solidFill>
                  <a:schemeClr val="dk1"/>
                </a:solidFill>
              </a:rPr>
              <a:t>Google for Search Engines</a:t>
            </a:r>
            <a:endParaRPr sz="4800">
              <a:solidFill>
                <a:srgbClr val="0B008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de-CH" sz="4800">
                <a:solidFill>
                  <a:srgbClr val="0B0080"/>
                </a:solidFill>
              </a:rPr>
              <a:t>Volvo</a:t>
            </a:r>
            <a:r>
              <a:rPr lang="de-CH" sz="4800">
                <a:solidFill>
                  <a:srgbClr val="000000"/>
                </a:solidFill>
              </a:rPr>
              <a:t> for </a:t>
            </a:r>
            <a:r>
              <a:rPr lang="de-CH" sz="4800">
                <a:solidFill>
                  <a:srgbClr val="0B0080"/>
                </a:solidFill>
              </a:rPr>
              <a:t>Car Sharing</a:t>
            </a:r>
            <a:r>
              <a:rPr lang="de-CH" sz="4800">
                <a:solidFill>
                  <a:srgbClr val="000000"/>
                </a:solidFill>
              </a:rPr>
              <a:t> </a:t>
            </a:r>
            <a:endParaRPr sz="4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4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9243099" y="12246"/>
            <a:ext cx="1511700" cy="8022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B951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de-CH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Fertig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45831" l="6015" r="6041" t="37690"/>
          <a:stretch/>
        </p:blipFill>
        <p:spPr>
          <a:xfrm>
            <a:off x="-9100" y="3354470"/>
            <a:ext cx="9252200" cy="178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39" name="Google Shape;339;p38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App-</a:t>
            </a:r>
            <a:r>
              <a:rPr lang="de-CH">
                <a:solidFill>
                  <a:srgbClr val="0B0080"/>
                </a:solidFill>
              </a:rPr>
              <a:t>Forms</a:t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340" name="Google Shape;340;p38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14357"/>
            <a:ext cx="2004901" cy="357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101" y="1414357"/>
            <a:ext cx="2000188" cy="35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9939" y="1414357"/>
            <a:ext cx="2038475" cy="35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4689" y="1414357"/>
            <a:ext cx="2004901" cy="357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51" name="Google Shape;351;p39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Additional Infos</a:t>
            </a:r>
            <a:endParaRPr/>
          </a:p>
        </p:txBody>
      </p:sp>
      <p:sp>
        <p:nvSpPr>
          <p:cNvPr id="352" name="Google Shape;352;p39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563" y="1261951"/>
            <a:ext cx="5888880" cy="34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60" name="Google Shape;360;p40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50" y="849450"/>
            <a:ext cx="5950448" cy="39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68" name="Google Shape;368;p41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75" y="804562"/>
            <a:ext cx="7106825" cy="35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rPr lang="de-CH"/>
              <a:t>TARGET GROUPS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 txBox="1"/>
          <p:nvPr>
            <p:ph type="title"/>
          </p:nvPr>
        </p:nvSpPr>
        <p:spPr>
          <a:xfrm>
            <a:off x="392125" y="523936"/>
            <a:ext cx="8613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C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de-CH" sz="2000">
                <a:solidFill>
                  <a:schemeClr val="dk1"/>
                </a:solidFill>
              </a:rPr>
              <a:t>Main Target Groups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2"/>
          <p:cNvSpPr/>
          <p:nvPr/>
        </p:nvSpPr>
        <p:spPr>
          <a:xfrm>
            <a:off x="511573" y="4085972"/>
            <a:ext cx="8117700" cy="658200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2"/>
          <p:cNvSpPr/>
          <p:nvPr/>
        </p:nvSpPr>
        <p:spPr>
          <a:xfrm>
            <a:off x="567479" y="4455772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lang="de-CH" sz="1000">
                <a:solidFill>
                  <a:srgbClr val="7F7F7F"/>
                </a:solidFill>
              </a:rPr>
              <a:t>Predictability</a:t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411302" y="1103188"/>
            <a:ext cx="2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r>
              <a:rPr b="1" lang="de-CH" sz="1050">
                <a:solidFill>
                  <a:srgbClr val="3F3F3F"/>
                </a:solidFill>
              </a:rPr>
              <a:t>Families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493419" y="1379559"/>
            <a:ext cx="2538600" cy="288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2"/>
          <p:cNvSpPr/>
          <p:nvPr/>
        </p:nvSpPr>
        <p:spPr>
          <a:xfrm>
            <a:off x="3246522" y="1379559"/>
            <a:ext cx="2538600" cy="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2"/>
          <p:cNvSpPr/>
          <p:nvPr/>
        </p:nvSpPr>
        <p:spPr>
          <a:xfrm>
            <a:off x="6008045" y="1379559"/>
            <a:ext cx="2538600" cy="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3189078" y="1103188"/>
            <a:ext cx="2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</a:pPr>
            <a:r>
              <a:rPr b="1" lang="de-CH" sz="1050">
                <a:solidFill>
                  <a:srgbClr val="D8D8D8"/>
                </a:solidFill>
              </a:rPr>
              <a:t>Students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5966854" y="1103188"/>
            <a:ext cx="2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</a:pPr>
            <a:r>
              <a:rPr b="1" lang="de-CH" sz="1050">
                <a:solidFill>
                  <a:srgbClr val="D8D8D8"/>
                </a:solidFill>
              </a:rPr>
              <a:t>Businessman 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/>
          <p:nvPr/>
        </p:nvSpPr>
        <p:spPr>
          <a:xfrm>
            <a:off x="815035" y="185098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Routinised schedule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3271160" y="1840588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/>
          <p:nvPr/>
        </p:nvSpPr>
        <p:spPr>
          <a:xfrm>
            <a:off x="3342791" y="1913957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2"/>
          <p:cNvSpPr/>
          <p:nvPr/>
        </p:nvSpPr>
        <p:spPr>
          <a:xfrm>
            <a:off x="3266171" y="2219079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3337802" y="2292448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2"/>
          <p:cNvSpPr/>
          <p:nvPr/>
        </p:nvSpPr>
        <p:spPr>
          <a:xfrm>
            <a:off x="815035" y="225433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Frequent usage</a:t>
            </a:r>
            <a:endParaRPr b="0" i="0" sz="1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2"/>
          <p:cNvSpPr/>
          <p:nvPr/>
        </p:nvSpPr>
        <p:spPr>
          <a:xfrm>
            <a:off x="6009674" y="1840588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2"/>
          <p:cNvSpPr/>
          <p:nvPr/>
        </p:nvSpPr>
        <p:spPr>
          <a:xfrm>
            <a:off x="6081305" y="1913957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2"/>
          <p:cNvSpPr/>
          <p:nvPr/>
        </p:nvSpPr>
        <p:spPr>
          <a:xfrm>
            <a:off x="6327822" y="185098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D8D8D8"/>
                </a:solidFill>
              </a:rPr>
              <a:t>Frequent usage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2"/>
          <p:cNvSpPr/>
          <p:nvPr/>
        </p:nvSpPr>
        <p:spPr>
          <a:xfrm rot="10800000">
            <a:off x="511434" y="4027949"/>
            <a:ext cx="8117700" cy="658200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2"/>
          <p:cNvSpPr/>
          <p:nvPr/>
        </p:nvSpPr>
        <p:spPr>
          <a:xfrm>
            <a:off x="7683388" y="4076799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lang="de-CH" sz="1000">
                <a:solidFill>
                  <a:srgbClr val="7F7F7F"/>
                </a:solidFill>
              </a:rPr>
              <a:t>Difficulty</a:t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/>
          <p:nvPr/>
        </p:nvSpPr>
        <p:spPr>
          <a:xfrm>
            <a:off x="3266171" y="2621446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/>
          <p:nvPr/>
        </p:nvSpPr>
        <p:spPr>
          <a:xfrm>
            <a:off x="3337802" y="2694815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6327822" y="2229385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D8D8D8"/>
                </a:solidFill>
              </a:rPr>
              <a:t>Urgent / Short term travel</a:t>
            </a:r>
            <a:endParaRPr b="0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6009674" y="2211790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2"/>
          <p:cNvSpPr/>
          <p:nvPr/>
        </p:nvSpPr>
        <p:spPr>
          <a:xfrm>
            <a:off x="6081305" y="2285159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2"/>
          <p:cNvSpPr/>
          <p:nvPr/>
        </p:nvSpPr>
        <p:spPr>
          <a:xfrm>
            <a:off x="827785" y="2640466"/>
            <a:ext cx="2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Special Tools (chairs, etc)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2"/>
          <p:cNvSpPr/>
          <p:nvPr/>
        </p:nvSpPr>
        <p:spPr>
          <a:xfrm>
            <a:off x="6334440" y="2622957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D8D8D8"/>
                </a:solidFill>
              </a:rPr>
              <a:t>Premium class cars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6009674" y="2619939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6081305" y="2693308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2"/>
          <p:cNvSpPr/>
          <p:nvPr/>
        </p:nvSpPr>
        <p:spPr>
          <a:xfrm>
            <a:off x="3278986" y="3042991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2"/>
          <p:cNvSpPr/>
          <p:nvPr/>
        </p:nvSpPr>
        <p:spPr>
          <a:xfrm>
            <a:off x="3350617" y="3116360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827785" y="3062137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Preference over public transport</a:t>
            </a:r>
            <a:endParaRPr sz="1000">
              <a:solidFill>
                <a:srgbClr val="3F3F3F"/>
              </a:solidFill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502878" y="1837406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574509" y="1910775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497889" y="2215897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2"/>
          <p:cNvSpPr/>
          <p:nvPr/>
        </p:nvSpPr>
        <p:spPr>
          <a:xfrm>
            <a:off x="569520" y="2289266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2"/>
          <p:cNvSpPr/>
          <p:nvPr/>
        </p:nvSpPr>
        <p:spPr>
          <a:xfrm>
            <a:off x="497889" y="2618264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569520" y="2691633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510704" y="3039809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582335" y="3113178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3589308" y="185098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Occasional usage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3589306" y="2238406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Long term planning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2"/>
          <p:cNvSpPr/>
          <p:nvPr/>
        </p:nvSpPr>
        <p:spPr>
          <a:xfrm>
            <a:off x="3589306" y="2640773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Large cars / Transportation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2"/>
          <p:cNvSpPr/>
          <p:nvPr/>
        </p:nvSpPr>
        <p:spPr>
          <a:xfrm>
            <a:off x="3617451" y="3079269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Price sensitive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/>
          <p:nvPr/>
        </p:nvSpPr>
        <p:spPr>
          <a:xfrm>
            <a:off x="511573" y="4085972"/>
            <a:ext cx="8117700" cy="658200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3"/>
          <p:cNvSpPr/>
          <p:nvPr/>
        </p:nvSpPr>
        <p:spPr>
          <a:xfrm>
            <a:off x="567479" y="4455772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lang="de-CH" sz="1000">
                <a:solidFill>
                  <a:srgbClr val="7F7F7F"/>
                </a:solidFill>
              </a:rPr>
              <a:t>Predictability</a:t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3"/>
          <p:cNvSpPr txBox="1"/>
          <p:nvPr/>
        </p:nvSpPr>
        <p:spPr>
          <a:xfrm>
            <a:off x="411302" y="1103188"/>
            <a:ext cx="2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r>
              <a:rPr b="1" lang="de-CH" sz="1050">
                <a:solidFill>
                  <a:srgbClr val="D8D8D8"/>
                </a:solidFill>
              </a:rPr>
              <a:t>Families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3"/>
          <p:cNvSpPr/>
          <p:nvPr/>
        </p:nvSpPr>
        <p:spPr>
          <a:xfrm>
            <a:off x="493419" y="1379559"/>
            <a:ext cx="2538600" cy="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3"/>
          <p:cNvSpPr/>
          <p:nvPr/>
        </p:nvSpPr>
        <p:spPr>
          <a:xfrm>
            <a:off x="3246522" y="1379559"/>
            <a:ext cx="2538600" cy="288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3"/>
          <p:cNvSpPr/>
          <p:nvPr/>
        </p:nvSpPr>
        <p:spPr>
          <a:xfrm>
            <a:off x="6008045" y="1379559"/>
            <a:ext cx="2538600" cy="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3"/>
          <p:cNvSpPr txBox="1"/>
          <p:nvPr/>
        </p:nvSpPr>
        <p:spPr>
          <a:xfrm>
            <a:off x="3189078" y="1103188"/>
            <a:ext cx="2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</a:pPr>
            <a:r>
              <a:rPr b="1" lang="de-CH" sz="1050">
                <a:solidFill>
                  <a:srgbClr val="3F3F3F"/>
                </a:solidFill>
              </a:rPr>
              <a:t>Students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3"/>
          <p:cNvSpPr txBox="1"/>
          <p:nvPr/>
        </p:nvSpPr>
        <p:spPr>
          <a:xfrm>
            <a:off x="5966854" y="1103188"/>
            <a:ext cx="2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</a:pPr>
            <a:r>
              <a:rPr b="1" lang="de-CH" sz="1050">
                <a:solidFill>
                  <a:srgbClr val="D8D8D8"/>
                </a:solidFill>
              </a:rPr>
              <a:t>Businessman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271160" y="1840588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3342791" y="1913957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3"/>
          <p:cNvSpPr/>
          <p:nvPr/>
        </p:nvSpPr>
        <p:spPr>
          <a:xfrm>
            <a:off x="3589308" y="185098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Occasional</a:t>
            </a:r>
            <a:r>
              <a:rPr lang="de-CH" sz="1000">
                <a:solidFill>
                  <a:srgbClr val="3F3F3F"/>
                </a:solidFill>
              </a:rPr>
              <a:t> usage</a:t>
            </a:r>
            <a:endParaRPr b="0" i="0" sz="1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3"/>
          <p:cNvSpPr/>
          <p:nvPr/>
        </p:nvSpPr>
        <p:spPr>
          <a:xfrm>
            <a:off x="3266171" y="2219079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3"/>
          <p:cNvSpPr/>
          <p:nvPr/>
        </p:nvSpPr>
        <p:spPr>
          <a:xfrm>
            <a:off x="3337802" y="2292448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3"/>
          <p:cNvSpPr/>
          <p:nvPr/>
        </p:nvSpPr>
        <p:spPr>
          <a:xfrm>
            <a:off x="3589306" y="2238406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Long term planning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3"/>
          <p:cNvSpPr/>
          <p:nvPr/>
        </p:nvSpPr>
        <p:spPr>
          <a:xfrm>
            <a:off x="6009674" y="1840588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6081305" y="1913957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3"/>
          <p:cNvSpPr/>
          <p:nvPr/>
        </p:nvSpPr>
        <p:spPr>
          <a:xfrm rot="10800000">
            <a:off x="511434" y="4027949"/>
            <a:ext cx="8117700" cy="658200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7683388" y="4076799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lang="de-CH" sz="1000">
                <a:solidFill>
                  <a:srgbClr val="7F7F7F"/>
                </a:solidFill>
              </a:rPr>
              <a:t>Difficulty</a:t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3266171" y="2621446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3337802" y="2694815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3589306" y="2640773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Large cars / Transportation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6009674" y="2211790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6081305" y="2285159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3617451" y="3079269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Price sensitive</a:t>
            </a:r>
            <a:endParaRPr b="0" i="0" sz="1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6009674" y="2619939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6081305" y="2693308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3265737" y="3048350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3345701" y="3116360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502878" y="1837406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574509" y="1910775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497889" y="2215897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569520" y="2289266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497889" y="2618264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569520" y="2691633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510704" y="3039809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582335" y="3113178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rPr lang="de-CH"/>
              <a:t>TARGET GROUPS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 txBox="1"/>
          <p:nvPr>
            <p:ph type="title"/>
          </p:nvPr>
        </p:nvSpPr>
        <p:spPr>
          <a:xfrm>
            <a:off x="392125" y="523936"/>
            <a:ext cx="8613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C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de-CH" sz="2000">
                <a:solidFill>
                  <a:schemeClr val="dk1"/>
                </a:solidFill>
              </a:rPr>
              <a:t>Main Target Groups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815035" y="185098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Routinised schedule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815035" y="225433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Frequent usage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827785" y="2640466"/>
            <a:ext cx="2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Special Tools (chairs, etc)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827785" y="3062137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Preference over public transport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6327822" y="185098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D8D8D8"/>
                </a:solidFill>
              </a:rPr>
              <a:t>Frequent usage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6327822" y="2229385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D8D8D8"/>
                </a:solidFill>
              </a:rPr>
              <a:t>Urgent / Short term travel</a:t>
            </a:r>
            <a:endParaRPr b="0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6334440" y="2622957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D8D8D8"/>
                </a:solidFill>
              </a:rPr>
              <a:t>Premium class cars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/>
          <p:nvPr/>
        </p:nvSpPr>
        <p:spPr>
          <a:xfrm>
            <a:off x="511573" y="4085972"/>
            <a:ext cx="8117700" cy="658200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567479" y="4455772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lang="de-CH" sz="1000">
                <a:solidFill>
                  <a:srgbClr val="7F7F7F"/>
                </a:solidFill>
              </a:rPr>
              <a:t>Predictability</a:t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411302" y="1103188"/>
            <a:ext cx="2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r>
              <a:rPr b="1" lang="de-CH" sz="1050">
                <a:solidFill>
                  <a:srgbClr val="D8D8D8"/>
                </a:solidFill>
              </a:rPr>
              <a:t>Families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493419" y="1379559"/>
            <a:ext cx="2538600" cy="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3246522" y="1379559"/>
            <a:ext cx="2538600" cy="28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4"/>
          <p:cNvSpPr/>
          <p:nvPr/>
        </p:nvSpPr>
        <p:spPr>
          <a:xfrm>
            <a:off x="6008045" y="1379559"/>
            <a:ext cx="2538600" cy="288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3189078" y="1103188"/>
            <a:ext cx="2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</a:pPr>
            <a:r>
              <a:rPr b="1" lang="de-CH" sz="1050">
                <a:solidFill>
                  <a:srgbClr val="D8D8D8"/>
                </a:solidFill>
              </a:rPr>
              <a:t>Students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5966854" y="1103188"/>
            <a:ext cx="2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</a:pPr>
            <a:r>
              <a:rPr b="1" lang="de-CH" sz="1050">
                <a:solidFill>
                  <a:srgbClr val="3F3F3F"/>
                </a:solidFill>
              </a:rPr>
              <a:t>Businessmen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3271160" y="1840588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4"/>
          <p:cNvSpPr/>
          <p:nvPr/>
        </p:nvSpPr>
        <p:spPr>
          <a:xfrm>
            <a:off x="3342791" y="1913957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4"/>
          <p:cNvSpPr/>
          <p:nvPr/>
        </p:nvSpPr>
        <p:spPr>
          <a:xfrm>
            <a:off x="3266171" y="2219079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3337802" y="2292448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4"/>
          <p:cNvSpPr/>
          <p:nvPr/>
        </p:nvSpPr>
        <p:spPr>
          <a:xfrm>
            <a:off x="6009674" y="1840588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4"/>
          <p:cNvSpPr/>
          <p:nvPr/>
        </p:nvSpPr>
        <p:spPr>
          <a:xfrm>
            <a:off x="6081305" y="1913957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4"/>
          <p:cNvSpPr/>
          <p:nvPr/>
        </p:nvSpPr>
        <p:spPr>
          <a:xfrm rot="10800000">
            <a:off x="511434" y="4027949"/>
            <a:ext cx="8117700" cy="658200"/>
          </a:xfrm>
          <a:prstGeom prst="rtTriangl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4"/>
          <p:cNvSpPr/>
          <p:nvPr/>
        </p:nvSpPr>
        <p:spPr>
          <a:xfrm>
            <a:off x="7683388" y="4076799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lang="de-CH" sz="1000">
                <a:solidFill>
                  <a:srgbClr val="7F7F7F"/>
                </a:solidFill>
              </a:rPr>
              <a:t>Difficulty</a:t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4"/>
          <p:cNvSpPr/>
          <p:nvPr/>
        </p:nvSpPr>
        <p:spPr>
          <a:xfrm>
            <a:off x="3266171" y="2621446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4"/>
          <p:cNvSpPr/>
          <p:nvPr/>
        </p:nvSpPr>
        <p:spPr>
          <a:xfrm>
            <a:off x="3337802" y="2694815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4"/>
          <p:cNvSpPr/>
          <p:nvPr/>
        </p:nvSpPr>
        <p:spPr>
          <a:xfrm>
            <a:off x="6009674" y="2211790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4"/>
          <p:cNvSpPr/>
          <p:nvPr/>
        </p:nvSpPr>
        <p:spPr>
          <a:xfrm>
            <a:off x="6081305" y="2285159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4"/>
          <p:cNvSpPr/>
          <p:nvPr/>
        </p:nvSpPr>
        <p:spPr>
          <a:xfrm>
            <a:off x="6009674" y="2619939"/>
            <a:ext cx="266700" cy="2667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4"/>
          <p:cNvSpPr/>
          <p:nvPr/>
        </p:nvSpPr>
        <p:spPr>
          <a:xfrm>
            <a:off x="6081305" y="2693308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3278986" y="3042991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4"/>
          <p:cNvSpPr/>
          <p:nvPr/>
        </p:nvSpPr>
        <p:spPr>
          <a:xfrm>
            <a:off x="3350617" y="3116360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4"/>
          <p:cNvSpPr/>
          <p:nvPr/>
        </p:nvSpPr>
        <p:spPr>
          <a:xfrm>
            <a:off x="502878" y="1837406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4"/>
          <p:cNvSpPr/>
          <p:nvPr/>
        </p:nvSpPr>
        <p:spPr>
          <a:xfrm>
            <a:off x="574509" y="1910775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4"/>
          <p:cNvSpPr/>
          <p:nvPr/>
        </p:nvSpPr>
        <p:spPr>
          <a:xfrm>
            <a:off x="497889" y="2215897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4"/>
          <p:cNvSpPr/>
          <p:nvPr/>
        </p:nvSpPr>
        <p:spPr>
          <a:xfrm>
            <a:off x="569520" y="2289266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497889" y="2618264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569520" y="2691633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510704" y="3039809"/>
            <a:ext cx="266700" cy="266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582335" y="3113178"/>
            <a:ext cx="122706" cy="127284"/>
          </a:xfrm>
          <a:custGeom>
            <a:rect b="b" l="l" r="r" t="t"/>
            <a:pathLst>
              <a:path extrusionOk="0" h="946" w="915">
                <a:moveTo>
                  <a:pt x="343" y="946"/>
                </a:moveTo>
                <a:lnTo>
                  <a:pt x="343" y="946"/>
                </a:lnTo>
                <a:cubicBezTo>
                  <a:pt x="314" y="946"/>
                  <a:pt x="286" y="933"/>
                  <a:pt x="269" y="910"/>
                </a:cubicBezTo>
                <a:lnTo>
                  <a:pt x="31" y="595"/>
                </a:lnTo>
                <a:cubicBezTo>
                  <a:pt x="0" y="554"/>
                  <a:pt x="8" y="496"/>
                  <a:pt x="49" y="465"/>
                </a:cubicBezTo>
                <a:cubicBezTo>
                  <a:pt x="90" y="434"/>
                  <a:pt x="148" y="442"/>
                  <a:pt x="179" y="483"/>
                </a:cubicBezTo>
                <a:lnTo>
                  <a:pt x="335" y="690"/>
                </a:lnTo>
                <a:lnTo>
                  <a:pt x="730" y="57"/>
                </a:lnTo>
                <a:cubicBezTo>
                  <a:pt x="757" y="13"/>
                  <a:pt x="814" y="0"/>
                  <a:pt x="858" y="27"/>
                </a:cubicBezTo>
                <a:cubicBezTo>
                  <a:pt x="901" y="54"/>
                  <a:pt x="915" y="112"/>
                  <a:pt x="887" y="155"/>
                </a:cubicBezTo>
                <a:lnTo>
                  <a:pt x="422" y="903"/>
                </a:lnTo>
                <a:cubicBezTo>
                  <a:pt x="406" y="929"/>
                  <a:pt x="378" y="945"/>
                  <a:pt x="347" y="946"/>
                </a:cubicBezTo>
                <a:cubicBezTo>
                  <a:pt x="346" y="946"/>
                  <a:pt x="344" y="946"/>
                  <a:pt x="343" y="9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4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rPr lang="de-CH"/>
              <a:t>TARGET GROUPS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4"/>
          <p:cNvSpPr txBox="1"/>
          <p:nvPr>
            <p:ph type="title"/>
          </p:nvPr>
        </p:nvSpPr>
        <p:spPr>
          <a:xfrm>
            <a:off x="392125" y="523936"/>
            <a:ext cx="8613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C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de-CH" sz="2000">
                <a:solidFill>
                  <a:schemeClr val="dk1"/>
                </a:solidFill>
              </a:rPr>
              <a:t>Main Target Groups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815035" y="185098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Routinised schedule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815035" y="225433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Frequent usage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827785" y="2640466"/>
            <a:ext cx="2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Special Tools (chairs, etc)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4"/>
          <p:cNvSpPr/>
          <p:nvPr/>
        </p:nvSpPr>
        <p:spPr>
          <a:xfrm>
            <a:off x="827785" y="3062137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Preference over public transport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3589308" y="185098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Occasional usage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4"/>
          <p:cNvSpPr/>
          <p:nvPr/>
        </p:nvSpPr>
        <p:spPr>
          <a:xfrm>
            <a:off x="3589306" y="2238406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Long term planning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3589306" y="2640773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Large cars / Transportation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3617451" y="3079269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chemeClr val="dk2"/>
                </a:solidFill>
              </a:rPr>
              <a:t>Price sensitive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6327822" y="1850981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Frequent usage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6327822" y="2229385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Urgent / Short term travel</a:t>
            </a:r>
            <a:endParaRPr b="0" i="0" sz="1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6334440" y="2622957"/>
            <a:ext cx="241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de-CH" sz="1000">
                <a:solidFill>
                  <a:srgbClr val="3F3F3F"/>
                </a:solidFill>
              </a:rPr>
              <a:t>Premium class cars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5"/>
          <p:cNvSpPr/>
          <p:nvPr/>
        </p:nvSpPr>
        <p:spPr>
          <a:xfrm>
            <a:off x="1443445" y="2257197"/>
            <a:ext cx="599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de-CH" sz="4400">
                <a:solidFill>
                  <a:schemeClr val="lt1"/>
                </a:solidFill>
              </a:rPr>
              <a:t>SOLUTION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5"/>
          <p:cNvSpPr/>
          <p:nvPr/>
        </p:nvSpPr>
        <p:spPr>
          <a:xfrm>
            <a:off x="1443445" y="1952096"/>
            <a:ext cx="59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"/>
              <a:buFont typeface="Arial"/>
              <a:buNone/>
            </a:pPr>
            <a:r>
              <a:rPr lang="de-CH" sz="1600">
                <a:solidFill>
                  <a:srgbClr val="7F7F7F"/>
                </a:solidFill>
              </a:rPr>
              <a:t>SECOND</a:t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5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7719646" y="87923"/>
            <a:ext cx="413100" cy="5013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536" name="Google Shape;536;p46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u="sng">
                <a:solidFill>
                  <a:schemeClr val="hlink"/>
                </a:solidFill>
                <a:hlinkClick r:id="rId3"/>
              </a:rPr>
              <a:t>Mock-up demo</a:t>
            </a:r>
            <a:endParaRPr/>
          </a:p>
        </p:txBody>
      </p:sp>
      <p:sp>
        <p:nvSpPr>
          <p:cNvPr id="537" name="Google Shape;537;p46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050" y="2083250"/>
            <a:ext cx="3174749" cy="17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7"/>
          <p:cNvSpPr/>
          <p:nvPr/>
        </p:nvSpPr>
        <p:spPr>
          <a:xfrm>
            <a:off x="1443445" y="2257197"/>
            <a:ext cx="599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de-CH" sz="4400">
                <a:solidFill>
                  <a:schemeClr val="lt1"/>
                </a:solidFill>
              </a:rPr>
              <a:t>WHY IT WORKS?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7"/>
          <p:cNvSpPr/>
          <p:nvPr/>
        </p:nvSpPr>
        <p:spPr>
          <a:xfrm>
            <a:off x="1443445" y="1952096"/>
            <a:ext cx="59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"/>
              <a:buFont typeface="Arial"/>
              <a:buNone/>
            </a:pPr>
            <a:r>
              <a:rPr lang="de-CH" sz="1600">
                <a:solidFill>
                  <a:srgbClr val="7F7F7F"/>
                </a:solidFill>
              </a:rPr>
              <a:t>THIRD</a:t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7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7"/>
          <p:cNvSpPr/>
          <p:nvPr/>
        </p:nvSpPr>
        <p:spPr>
          <a:xfrm>
            <a:off x="7719646" y="87923"/>
            <a:ext cx="413100" cy="5013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219315" y="413310"/>
            <a:ext cx="88425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de-CH" sz="4800">
                <a:solidFill>
                  <a:srgbClr val="000000"/>
                </a:solidFill>
              </a:rPr>
              <a:t>THE PERFECT MARKET.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de-CH" sz="4800">
                <a:solidFill>
                  <a:schemeClr val="dk1"/>
                </a:solidFill>
              </a:rPr>
              <a:t>UMPA. 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de-CH" sz="4800">
                <a:solidFill>
                  <a:schemeClr val="dk1"/>
                </a:solidFill>
              </a:rPr>
              <a:t>NUDGING.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9243099" y="12246"/>
            <a:ext cx="1511700" cy="8022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B951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de-CH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Fertig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45831" l="6015" r="6041" t="37690"/>
          <a:stretch/>
        </p:blipFill>
        <p:spPr>
          <a:xfrm>
            <a:off x="-9100" y="3354470"/>
            <a:ext cx="9252200" cy="178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>
            <p:ph idx="1" type="body"/>
          </p:nvPr>
        </p:nvSpPr>
        <p:spPr>
          <a:xfrm>
            <a:off x="371725" y="413306"/>
            <a:ext cx="88425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de-CH" sz="4800">
                <a:solidFill>
                  <a:srgbClr val="000000"/>
                </a:solidFill>
              </a:rPr>
              <a:t>Pricing Model</a:t>
            </a:r>
            <a:endParaRPr b="1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8"/>
          <p:cNvSpPr/>
          <p:nvPr/>
        </p:nvSpPr>
        <p:spPr>
          <a:xfrm>
            <a:off x="9243099" y="12246"/>
            <a:ext cx="1511700" cy="8022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B951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de-CH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Fertig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48"/>
          <p:cNvPicPr preferRelativeResize="0"/>
          <p:nvPr/>
        </p:nvPicPr>
        <p:blipFill rotWithShape="1">
          <a:blip r:embed="rId3">
            <a:alphaModFix/>
          </a:blip>
          <a:srcRect b="45831" l="6015" r="6041" t="37690"/>
          <a:stretch/>
        </p:blipFill>
        <p:spPr>
          <a:xfrm>
            <a:off x="-85300" y="3354470"/>
            <a:ext cx="9252200" cy="178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49"/>
          <p:cNvPicPr preferRelativeResize="0"/>
          <p:nvPr/>
        </p:nvPicPr>
        <p:blipFill rotWithShape="1">
          <a:blip r:embed="rId3">
            <a:alphaModFix/>
          </a:blip>
          <a:srcRect b="45831" l="6015" r="6041" t="37690"/>
          <a:stretch/>
        </p:blipFill>
        <p:spPr>
          <a:xfrm>
            <a:off x="-85300" y="3354470"/>
            <a:ext cx="9252200" cy="178903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 txBox="1"/>
          <p:nvPr>
            <p:ph idx="1" type="body"/>
          </p:nvPr>
        </p:nvSpPr>
        <p:spPr>
          <a:xfrm>
            <a:off x="371715" y="413310"/>
            <a:ext cx="88425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de-CH" sz="4800">
                <a:solidFill>
                  <a:srgbClr val="000000"/>
                </a:solidFill>
              </a:rPr>
              <a:t>Call Volvo!</a:t>
            </a:r>
            <a:endParaRPr b="1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9"/>
          <p:cNvSpPr/>
          <p:nvPr/>
        </p:nvSpPr>
        <p:spPr>
          <a:xfrm>
            <a:off x="9243099" y="12246"/>
            <a:ext cx="1511700" cy="8022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B951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de-CH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Fertig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"/>
          <p:cNvSpPr txBox="1"/>
          <p:nvPr>
            <p:ph type="title"/>
          </p:nvPr>
        </p:nvSpPr>
        <p:spPr>
          <a:xfrm>
            <a:off x="392125" y="523936"/>
            <a:ext cx="8613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C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0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0" name="Google Shape;570;p50"/>
          <p:cNvSpPr/>
          <p:nvPr/>
        </p:nvSpPr>
        <p:spPr>
          <a:xfrm>
            <a:off x="3627855" y="1713434"/>
            <a:ext cx="1888272" cy="1716606"/>
          </a:xfrm>
          <a:custGeom>
            <a:rect b="b" l="l" r="r" t="t"/>
            <a:pathLst>
              <a:path extrusionOk="0" h="21600" w="2160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1"/>
          <p:cNvSpPr/>
          <p:nvPr/>
        </p:nvSpPr>
        <p:spPr>
          <a:xfrm>
            <a:off x="1443445" y="2257197"/>
            <a:ext cx="599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de-CH" sz="4400">
                <a:solidFill>
                  <a:schemeClr val="lt1"/>
                </a:solidFill>
              </a:rPr>
              <a:t>Machine Learning in a Nutshell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1"/>
          <p:cNvSpPr/>
          <p:nvPr/>
        </p:nvSpPr>
        <p:spPr>
          <a:xfrm>
            <a:off x="1443445" y="1952096"/>
            <a:ext cx="59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"/>
              <a:buFont typeface="Arial"/>
              <a:buNone/>
            </a:pPr>
            <a:r>
              <a:rPr b="0" i="0" lang="de-CH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1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1"/>
          <p:cNvSpPr/>
          <p:nvPr/>
        </p:nvSpPr>
        <p:spPr>
          <a:xfrm>
            <a:off x="7719646" y="87923"/>
            <a:ext cx="413100" cy="5013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2"/>
          <p:cNvSpPr txBox="1"/>
          <p:nvPr>
            <p:ph type="title"/>
          </p:nvPr>
        </p:nvSpPr>
        <p:spPr>
          <a:xfrm>
            <a:off x="392125" y="676302"/>
            <a:ext cx="8613600" cy="4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 sz="2000">
                <a:solidFill>
                  <a:schemeClr val="dk1"/>
                </a:solidFill>
              </a:rPr>
              <a:t>A machine learning algorithm is an algorithm that is able to learn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 sz="2000">
                <a:solidFill>
                  <a:schemeClr val="dk1"/>
                </a:solidFill>
              </a:rPr>
              <a:t>from data: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 sz="2000">
                <a:solidFill>
                  <a:schemeClr val="dk1"/>
                </a:solidFill>
              </a:rPr>
              <a:t>“A computer program is said to learn from experience E with respect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 sz="2000">
                <a:solidFill>
                  <a:schemeClr val="dk1"/>
                </a:solidFill>
              </a:rPr>
              <a:t>to some class of tasks T and performance measure P , if its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 sz="2000">
                <a:solidFill>
                  <a:schemeClr val="dk1"/>
                </a:solidFill>
              </a:rPr>
              <a:t>performance at tasks in T, as measured by P, improves with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 sz="2000">
                <a:solidFill>
                  <a:schemeClr val="dk1"/>
                </a:solidFill>
              </a:rPr>
              <a:t>experience E .” [Mit97]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2000">
                <a:solidFill>
                  <a:schemeClr val="dk1"/>
                </a:solidFill>
              </a:rPr>
              <a:t>Three ingredients: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 sz="2000">
                <a:solidFill>
                  <a:schemeClr val="dk1"/>
                </a:solidFill>
              </a:rPr>
              <a:t>• Experience E: data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 sz="2000">
                <a:solidFill>
                  <a:schemeClr val="dk1"/>
                </a:solidFill>
              </a:rPr>
              <a:t>• Task T: forecasting, classification, clustering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 sz="2000">
                <a:solidFill>
                  <a:schemeClr val="dk1"/>
                </a:solidFill>
              </a:rPr>
              <a:t>• Performance P: measured using a cost or error function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87" name="Google Shape;587;p52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rPr lang="de-CH"/>
              <a:t>DT Data Science</a:t>
            </a:r>
            <a:endParaRPr/>
          </a:p>
        </p:txBody>
      </p:sp>
      <p:sp>
        <p:nvSpPr>
          <p:cNvPr id="588" name="Google Shape;588;p52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595" name="Google Shape;595;p53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Weights - Memory of an Algorithm</a:t>
            </a:r>
            <a:endParaRPr/>
          </a:p>
        </p:txBody>
      </p:sp>
      <p:sp>
        <p:nvSpPr>
          <p:cNvPr id="596" name="Google Shape;596;p53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075" y="1261957"/>
            <a:ext cx="4134962" cy="357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604" name="Google Shape;604;p54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Prediction</a:t>
            </a:r>
            <a:r>
              <a:rPr lang="de-CH"/>
              <a:t> and Error</a:t>
            </a:r>
            <a:endParaRPr/>
          </a:p>
        </p:txBody>
      </p:sp>
      <p:sp>
        <p:nvSpPr>
          <p:cNvPr id="605" name="Google Shape;605;p54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200150"/>
            <a:ext cx="7315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5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613" name="Google Shape;613;p55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Cost Function - Gradient Descent</a:t>
            </a:r>
            <a:endParaRPr/>
          </a:p>
        </p:txBody>
      </p:sp>
      <p:sp>
        <p:nvSpPr>
          <p:cNvPr id="614" name="Google Shape;614;p55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475" y="1261951"/>
            <a:ext cx="6796499" cy="382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6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622" name="Google Shape;622;p56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Test and Training Data</a:t>
            </a:r>
            <a:endParaRPr/>
          </a:p>
        </p:txBody>
      </p:sp>
      <p:sp>
        <p:nvSpPr>
          <p:cNvPr id="623" name="Google Shape;623;p56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009" y="1387034"/>
            <a:ext cx="4846425" cy="28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7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631" name="Google Shape;631;p57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7"/>
          <p:cNvSpPr txBox="1"/>
          <p:nvPr>
            <p:ph idx="1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7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13" y="1480650"/>
            <a:ext cx="641032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92125" y="523936"/>
            <a:ext cx="8613652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C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stands before you today?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rPr lang="de-CH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4796752" y="2617719"/>
            <a:ext cx="1818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de-CH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Eugenia  Collovà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2801352" y="3556081"/>
            <a:ext cx="1818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de-CH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Julian Leopold</a:t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6773502" y="3556081"/>
            <a:ext cx="1818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de-CH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 Kuhn</a:t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805947" y="2598229"/>
            <a:ext cx="1818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de-CH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Tetyana Drobot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9243099" y="12246"/>
            <a:ext cx="1511575" cy="802128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B951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de-CH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Fertig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625" l="6328" r="1987" t="7690"/>
          <a:stretch/>
        </p:blipFill>
        <p:spPr>
          <a:xfrm>
            <a:off x="3182398" y="2375811"/>
            <a:ext cx="957900" cy="95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2357" y="2375811"/>
            <a:ext cx="961200" cy="96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4314" y="1414596"/>
            <a:ext cx="961200" cy="96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6">
            <a:alphaModFix/>
          </a:blip>
          <a:srcRect b="10554" l="19961" r="20375" t="-138"/>
          <a:stretch/>
        </p:blipFill>
        <p:spPr>
          <a:xfrm>
            <a:off x="5225116" y="1414611"/>
            <a:ext cx="961200" cy="961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8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641" name="Google Shape;641;p58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Classifier - Cats or Dogs</a:t>
            </a:r>
            <a:endParaRPr/>
          </a:p>
        </p:txBody>
      </p:sp>
      <p:sp>
        <p:nvSpPr>
          <p:cNvPr id="642" name="Google Shape;642;p58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58"/>
          <p:cNvPicPr preferRelativeResize="0"/>
          <p:nvPr/>
        </p:nvPicPr>
        <p:blipFill rotWithShape="1">
          <a:blip r:embed="rId3">
            <a:alphaModFix/>
          </a:blip>
          <a:srcRect b="6930" l="0" r="0" t="-6930"/>
          <a:stretch/>
        </p:blipFill>
        <p:spPr>
          <a:xfrm>
            <a:off x="4396547" y="1040407"/>
            <a:ext cx="4401878" cy="3301408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8"/>
          <p:cNvSpPr txBox="1"/>
          <p:nvPr/>
        </p:nvSpPr>
        <p:spPr>
          <a:xfrm>
            <a:off x="5422475" y="175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-CH" sz="2000">
                <a:solidFill>
                  <a:srgbClr val="0C0C0C"/>
                </a:solidFill>
              </a:rPr>
              <a:t>L</a:t>
            </a:r>
            <a:r>
              <a:rPr b="1" lang="de-CH" sz="2000">
                <a:solidFill>
                  <a:srgbClr val="0C0C0C"/>
                </a:solidFill>
              </a:rPr>
              <a:t>abeled Data</a:t>
            </a:r>
            <a:endParaRPr b="1" sz="20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-CH" sz="2000">
                <a:solidFill>
                  <a:srgbClr val="0C0C0C"/>
                </a:solidFill>
              </a:rPr>
              <a:t>Supervised Learning</a:t>
            </a:r>
            <a:endParaRPr/>
          </a:p>
        </p:txBody>
      </p:sp>
      <p:pic>
        <p:nvPicPr>
          <p:cNvPr id="645" name="Google Shape;64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25" y="1866000"/>
            <a:ext cx="4099901" cy="23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59"/>
          <p:cNvPicPr preferRelativeResize="0"/>
          <p:nvPr/>
        </p:nvPicPr>
        <p:blipFill rotWithShape="1">
          <a:blip r:embed="rId3">
            <a:alphaModFix/>
          </a:blip>
          <a:srcRect b="44193" l="23040" r="23250" t="0"/>
          <a:stretch/>
        </p:blipFill>
        <p:spPr>
          <a:xfrm>
            <a:off x="5984925" y="684950"/>
            <a:ext cx="2914225" cy="21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9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653" name="Google Shape;653;p59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Prediction - Coffee Sales</a:t>
            </a:r>
            <a:endParaRPr/>
          </a:p>
        </p:txBody>
      </p:sp>
      <p:sp>
        <p:nvSpPr>
          <p:cNvPr id="654" name="Google Shape;654;p59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5" y="1559975"/>
            <a:ext cx="6036151" cy="33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0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662" name="Google Shape;662;p60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Clustering - Some Similarities</a:t>
            </a:r>
            <a:endParaRPr/>
          </a:p>
        </p:txBody>
      </p:sp>
      <p:sp>
        <p:nvSpPr>
          <p:cNvPr id="663" name="Google Shape;663;p60"/>
          <p:cNvSpPr txBox="1"/>
          <p:nvPr>
            <p:ph idx="1" type="body"/>
          </p:nvPr>
        </p:nvSpPr>
        <p:spPr>
          <a:xfrm>
            <a:off x="439129" y="1387030"/>
            <a:ext cx="6796500" cy="3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CH"/>
              <a:t>Unlabeled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CH"/>
              <a:t>Unsupervised</a:t>
            </a:r>
            <a:r>
              <a:rPr lang="de-CH"/>
              <a:t> Learning</a:t>
            </a:r>
            <a:endParaRPr/>
          </a:p>
        </p:txBody>
      </p:sp>
      <p:sp>
        <p:nvSpPr>
          <p:cNvPr id="664" name="Google Shape;664;p60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26" y="2616626"/>
            <a:ext cx="3528175" cy="179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272" y="1261953"/>
            <a:ext cx="4938168" cy="34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1"/>
          <p:cNvSpPr/>
          <p:nvPr/>
        </p:nvSpPr>
        <p:spPr>
          <a:xfrm>
            <a:off x="1443445" y="2257197"/>
            <a:ext cx="599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de-CH" sz="4400">
                <a:solidFill>
                  <a:schemeClr val="lt1"/>
                </a:solidFill>
              </a:rPr>
              <a:t>Common Use Cases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1"/>
          <p:cNvSpPr/>
          <p:nvPr/>
        </p:nvSpPr>
        <p:spPr>
          <a:xfrm>
            <a:off x="1443445" y="1952096"/>
            <a:ext cx="59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"/>
              <a:buFont typeface="Arial"/>
              <a:buNone/>
            </a:pPr>
            <a:r>
              <a:rPr b="0" i="0" lang="de-CH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1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1"/>
          <p:cNvSpPr/>
          <p:nvPr/>
        </p:nvSpPr>
        <p:spPr>
          <a:xfrm>
            <a:off x="7719646" y="87923"/>
            <a:ext cx="413100" cy="5013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2"/>
          <p:cNvSpPr txBox="1"/>
          <p:nvPr>
            <p:ph type="title"/>
          </p:nvPr>
        </p:nvSpPr>
        <p:spPr>
          <a:xfrm>
            <a:off x="392125" y="676297"/>
            <a:ext cx="8613600" cy="24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de-CH" sz="2000">
                <a:solidFill>
                  <a:schemeClr val="dk1"/>
                </a:solidFill>
              </a:rPr>
              <a:t>Predicting the best retail location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de-CH" sz="2000">
                <a:solidFill>
                  <a:schemeClr val="dk1"/>
                </a:solidFill>
              </a:rPr>
              <a:t>Detecting Insurance Fraud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de-CH" sz="2000">
                <a:solidFill>
                  <a:schemeClr val="dk1"/>
                </a:solidFill>
              </a:rPr>
              <a:t>Recommender Systems (Spotify, Netflix, Instagram, Zalando)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de-CH" sz="2000">
                <a:solidFill>
                  <a:schemeClr val="dk1"/>
                </a:solidFill>
              </a:rPr>
              <a:t>Market Basket Analysis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de-CH" sz="2000">
                <a:solidFill>
                  <a:schemeClr val="dk1"/>
                </a:solidFill>
              </a:rPr>
              <a:t>Target - Pregnancy Prediction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de-CH" sz="2000">
                <a:solidFill>
                  <a:schemeClr val="dk1"/>
                </a:solidFill>
              </a:rPr>
              <a:t>Customer Sentiment Analysis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83" name="Google Shape;683;p62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rPr lang="de-CH"/>
              <a:t>DT WEB DEVELOPMENT</a:t>
            </a:r>
            <a:endParaRPr/>
          </a:p>
        </p:txBody>
      </p:sp>
      <p:sp>
        <p:nvSpPr>
          <p:cNvPr id="684" name="Google Shape;684;p62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92125" y="523936"/>
            <a:ext cx="8613652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C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000"/>
              <a:buFont typeface="Arial"/>
              <a:buNone/>
            </a:pPr>
            <a:r>
              <a:rPr lang="de-CH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9243099" y="12246"/>
            <a:ext cx="1511575" cy="802128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B951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de-CH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Fertig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" name="Google Shape;153;p23"/>
          <p:cNvGraphicFramePr/>
          <p:nvPr/>
        </p:nvGraphicFramePr>
        <p:xfrm>
          <a:off x="494994" y="13392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{FA51A226-E14B-41F6-923E-92808F0C89B2}</a:tableStyleId>
              </a:tblPr>
              <a:tblGrid>
                <a:gridCol w="1842725"/>
                <a:gridCol w="5122125"/>
                <a:gridCol w="1277750"/>
              </a:tblGrid>
              <a:tr h="35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263"/>
                        <a:buFont typeface="Arial"/>
                        <a:buNone/>
                      </a:pPr>
                      <a:r>
                        <a:rPr b="0" lang="de-CH" sz="1050" u="none" cap="none" strike="noStrik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FIRST</a:t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400"/>
                        <a:buFont typeface="Arial"/>
                        <a:buNone/>
                      </a:pPr>
                      <a:r>
                        <a:rPr b="1" lang="de-CH" sz="1600">
                          <a:solidFill>
                            <a:srgbClr val="262626"/>
                          </a:solidFill>
                        </a:rPr>
                        <a:t>PROBLEM</a:t>
                      </a:r>
                      <a:endParaRPr b="1" i="0" sz="160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b="0" sz="105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5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b="0" sz="105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263"/>
                        <a:buFont typeface="Arial"/>
                        <a:buNone/>
                      </a:pPr>
                      <a:r>
                        <a:rPr lang="de-CH" sz="1050" u="none" cap="none" strike="noStrik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</a:t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400"/>
                        <a:buFont typeface="Arial"/>
                        <a:buNone/>
                      </a:pPr>
                      <a:r>
                        <a:rPr b="1" lang="de-CH" sz="1600">
                          <a:solidFill>
                            <a:srgbClr val="262626"/>
                          </a:solidFill>
                        </a:rPr>
                        <a:t>SOLUTION</a:t>
                      </a:r>
                      <a:endParaRPr/>
                    </a:p>
                  </a:txBody>
                  <a:tcPr marT="45725" marB="45725" marR="9145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5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263"/>
                        <a:buFont typeface="Arial"/>
                        <a:buNone/>
                      </a:pPr>
                      <a:r>
                        <a:rPr lang="de-CH" sz="1050" u="none" cap="none" strike="noStrik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THIRD</a:t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400"/>
                        <a:buFont typeface="Arial"/>
                        <a:buNone/>
                      </a:pPr>
                      <a:r>
                        <a:rPr b="1" lang="de-CH" sz="1600">
                          <a:solidFill>
                            <a:srgbClr val="262626"/>
                          </a:solidFill>
                        </a:rPr>
                        <a:t>WHY IT WORKS</a:t>
                      </a:r>
                      <a:endParaRPr b="1" i="0" sz="160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5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263"/>
                        <a:buFont typeface="Arial"/>
                        <a:buNone/>
                      </a:pPr>
                      <a:r>
                        <a:rPr lang="de-CH" sz="1050" u="none" cap="none" strike="noStrik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FOURTH</a:t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400"/>
                        <a:buFont typeface="Arial"/>
                        <a:buNone/>
                      </a:pPr>
                      <a:r>
                        <a:rPr b="1" lang="de-CH" sz="1600">
                          <a:solidFill>
                            <a:srgbClr val="262626"/>
                          </a:solidFill>
                        </a:rPr>
                        <a:t>OUTLOOK</a:t>
                      </a:r>
                      <a:endParaRPr/>
                    </a:p>
                  </a:txBody>
                  <a:tcPr marT="45725" marB="45725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5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63"/>
                        <a:buFont typeface="Arial"/>
                        <a:buNone/>
                      </a:pPr>
                      <a:r>
                        <a:rPr lang="de-CH" sz="105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FIRTH</a:t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"/>
                        <a:buFont typeface="Arial"/>
                        <a:buNone/>
                      </a:pPr>
                      <a:r>
                        <a:rPr b="1" i="0" lang="de-CH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Engageability &amp; DataLab</a:t>
                      </a:r>
                      <a:endParaRPr b="1" i="0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63"/>
                        <a:buFont typeface="Arial"/>
                        <a:buNone/>
                      </a:pPr>
                      <a:r>
                        <a:rPr lang="de-CH" sz="105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MIN</a:t>
                      </a:r>
                      <a:endParaRPr/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75"/>
                        <a:buFont typeface="Arial"/>
                        <a:buNone/>
                      </a:pPr>
                      <a:r>
                        <a:rPr b="0" i="0" lang="de-CH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Weiteres verfahren mit dem Projekt</a:t>
                      </a:r>
                      <a:endParaRPr/>
                    </a:p>
                  </a:txBody>
                  <a:tcPr marT="45725" marB="45725" marR="9145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3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72000" marR="9145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1559469" y="3311743"/>
            <a:ext cx="403704" cy="367038"/>
          </a:xfrm>
          <a:custGeom>
            <a:rect b="b" l="l" r="r" t="t"/>
            <a:pathLst>
              <a:path extrusionOk="0" h="21600" w="2160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1443445" y="2257197"/>
            <a:ext cx="599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de-CH" sz="4400">
                <a:solidFill>
                  <a:schemeClr val="lt1"/>
                </a:solidFill>
              </a:rPr>
              <a:t>PROBLEMS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1443445" y="1952096"/>
            <a:ext cx="59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"/>
              <a:buFont typeface="Arial"/>
              <a:buNone/>
            </a:pPr>
            <a:r>
              <a:rPr b="0" i="0" lang="de-CH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7719646" y="87923"/>
            <a:ext cx="413100" cy="5013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PARKING…</a:t>
            </a:r>
            <a:endParaRPr>
              <a:solidFill>
                <a:srgbClr val="0B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in the City</a:t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173" name="Google Shape;173;p25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37" y="1910762"/>
            <a:ext cx="2351175" cy="1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25" y="2951675"/>
            <a:ext cx="1529400" cy="15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5">
            <a:alphaModFix/>
          </a:blip>
          <a:srcRect b="0" l="59905" r="12316" t="58504"/>
          <a:stretch/>
        </p:blipFill>
        <p:spPr>
          <a:xfrm>
            <a:off x="5556275" y="927125"/>
            <a:ext cx="2191825" cy="25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183" name="Google Shape;183;p26"/>
          <p:cNvSpPr txBox="1"/>
          <p:nvPr>
            <p:ph type="title"/>
          </p:nvPr>
        </p:nvSpPr>
        <p:spPr>
          <a:xfrm>
            <a:off x="446120" y="556957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OWNING A CAR… </a:t>
            </a:r>
            <a:endParaRPr>
              <a:solidFill>
                <a:srgbClr val="0B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In The City</a:t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184" name="Google Shape;184;p26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825" y="783382"/>
            <a:ext cx="3576743" cy="357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20320" l="11204" r="14001" t="12257"/>
          <a:stretch/>
        </p:blipFill>
        <p:spPr>
          <a:xfrm flipH="1">
            <a:off x="-964051" y="1447888"/>
            <a:ext cx="3847876" cy="34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b="12572" l="0" r="0" t="9534"/>
          <a:stretch/>
        </p:blipFill>
        <p:spPr>
          <a:xfrm>
            <a:off x="3067025" y="2234284"/>
            <a:ext cx="2738400" cy="213305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7596336" y="127815"/>
            <a:ext cx="360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433945" y="260332"/>
            <a:ext cx="8276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NEEDING A CAR</a:t>
            </a:r>
            <a:r>
              <a:rPr lang="de-CH">
                <a:solidFill>
                  <a:srgbClr val="0B0080"/>
                </a:solidFill>
              </a:rPr>
              <a:t>… </a:t>
            </a:r>
            <a:endParaRPr>
              <a:solidFill>
                <a:srgbClr val="0B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rgbClr val="0B0080"/>
                </a:solidFill>
              </a:rPr>
              <a:t>In The City</a:t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195" name="Google Shape;195;p27"/>
          <p:cNvSpPr txBox="1"/>
          <p:nvPr>
            <p:ph idx="2" type="title"/>
          </p:nvPr>
        </p:nvSpPr>
        <p:spPr>
          <a:xfrm>
            <a:off x="392125" y="153450"/>
            <a:ext cx="2738400" cy="1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4075" y="1501450"/>
            <a:ext cx="3369925" cy="396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mics.">
  <a:themeElements>
    <a:clrScheme name="Namics General">
      <a:dk1>
        <a:srgbClr val="000000"/>
      </a:dk1>
      <a:lt1>
        <a:srgbClr val="FFFFFF"/>
      </a:lt1>
      <a:dk2>
        <a:srgbClr val="A5A5A5"/>
      </a:dk2>
      <a:lt2>
        <a:srgbClr val="D21E1E"/>
      </a:lt2>
      <a:accent1>
        <a:srgbClr val="FE703F"/>
      </a:accent1>
      <a:accent2>
        <a:srgbClr val="D21E1E"/>
      </a:accent2>
      <a:accent3>
        <a:srgbClr val="781E1E"/>
      </a:accent3>
      <a:accent4>
        <a:srgbClr val="370515"/>
      </a:accent4>
      <a:accent5>
        <a:srgbClr val="84A21C"/>
      </a:accent5>
      <a:accent6>
        <a:srgbClr val="A0A0A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